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86" r:id="rId3"/>
    <p:sldId id="290" r:id="rId4"/>
    <p:sldId id="257" r:id="rId5"/>
    <p:sldId id="294" r:id="rId6"/>
    <p:sldId id="269" r:id="rId7"/>
    <p:sldId id="296" r:id="rId8"/>
    <p:sldId id="287" r:id="rId9"/>
    <p:sldId id="272" r:id="rId10"/>
    <p:sldId id="278" r:id="rId11"/>
    <p:sldId id="277" r:id="rId12"/>
    <p:sldId id="280" r:id="rId13"/>
    <p:sldId id="281" r:id="rId14"/>
    <p:sldId id="299" r:id="rId15"/>
    <p:sldId id="273" r:id="rId16"/>
    <p:sldId id="274" r:id="rId17"/>
    <p:sldId id="295" r:id="rId18"/>
    <p:sldId id="297" r:id="rId19"/>
    <p:sldId id="275" r:id="rId20"/>
    <p:sldId id="279" r:id="rId2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BD82D3-9378-4095-B740-56AE25AD8D9E}" type="doc">
      <dgm:prSet loTypeId="urn:microsoft.com/office/officeart/2005/8/layout/pyramid4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897D18BE-6888-4CAD-83BC-6A7557205999}">
      <dgm:prSet phldrT="[Texto]"/>
      <dgm:spPr>
        <a:solidFill>
          <a:schemeClr val="bg1">
            <a:lumMod val="50000"/>
            <a:lumOff val="50000"/>
          </a:schemeClr>
        </a:solidFill>
      </dgm:spPr>
      <dgm:t>
        <a:bodyPr/>
        <a:lstStyle/>
        <a:p>
          <a:r>
            <a:rPr lang="es-MX" b="1" dirty="0" smtClean="0">
              <a:latin typeface="Arial" panose="020B0604020202020204" pitchFamily="34" charset="0"/>
              <a:cs typeface="Arial" panose="020B0604020202020204" pitchFamily="34" charset="0"/>
            </a:rPr>
            <a:t>PARTICIPACIÓ</a:t>
          </a:r>
          <a:r>
            <a:rPr lang="es-MX" dirty="0" smtClean="0">
              <a:latin typeface="Arial" panose="020B0604020202020204" pitchFamily="34" charset="0"/>
              <a:cs typeface="Arial" panose="020B0604020202020204" pitchFamily="34" charset="0"/>
            </a:rPr>
            <a:t>N </a:t>
          </a:r>
          <a:r>
            <a:rPr lang="es-MX" b="1" dirty="0" smtClean="0">
              <a:latin typeface="Arial" panose="020B0604020202020204" pitchFamily="34" charset="0"/>
              <a:cs typeface="Arial" panose="020B0604020202020204" pitchFamily="34" charset="0"/>
            </a:rPr>
            <a:t>INFANTIL</a:t>
          </a:r>
          <a:endParaRPr lang="es-MX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3C54EE-8E3B-4750-85AC-B1612E1BA190}" type="parTrans" cxnId="{6CCE5486-AF66-4566-AF86-F237D88CFC55}">
      <dgm:prSet/>
      <dgm:spPr/>
      <dgm:t>
        <a:bodyPr/>
        <a:lstStyle/>
        <a:p>
          <a:endParaRPr lang="es-MX"/>
        </a:p>
      </dgm:t>
    </dgm:pt>
    <dgm:pt modelId="{23EFF5B9-EF70-45CC-AE4E-D56F4A8D5503}" type="sibTrans" cxnId="{6CCE5486-AF66-4566-AF86-F237D88CFC55}">
      <dgm:prSet/>
      <dgm:spPr/>
      <dgm:t>
        <a:bodyPr/>
        <a:lstStyle/>
        <a:p>
          <a:endParaRPr lang="es-MX"/>
        </a:p>
      </dgm:t>
    </dgm:pt>
    <dgm:pt modelId="{6672FEEA-4BA1-45E1-8A15-88AFD36EAEA6}">
      <dgm:prSet phldrT="[Texto]" custT="1"/>
      <dgm:spPr>
        <a:solidFill>
          <a:schemeClr val="bg1">
            <a:lumMod val="50000"/>
            <a:lumOff val="50000"/>
          </a:schemeClr>
        </a:solidFill>
      </dgm:spPr>
      <dgm:t>
        <a:bodyPr/>
        <a:lstStyle/>
        <a:p>
          <a:r>
            <a:rPr lang="es-MX" sz="1400" dirty="0" smtClean="0">
              <a:latin typeface="Arial" panose="020B0604020202020204" pitchFamily="34" charset="0"/>
              <a:cs typeface="Arial" panose="020B0604020202020204" pitchFamily="34" charset="0"/>
            </a:rPr>
            <a:t>SUPERVIVENCIA Y DESARROLLO</a:t>
          </a:r>
          <a:endParaRPr lang="es-MX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FC09E7-F828-4039-975F-768BBB90255E}" type="parTrans" cxnId="{E6AA28A8-C19D-41F2-AFC1-9E7CA3734EB8}">
      <dgm:prSet/>
      <dgm:spPr/>
      <dgm:t>
        <a:bodyPr/>
        <a:lstStyle/>
        <a:p>
          <a:endParaRPr lang="es-MX"/>
        </a:p>
      </dgm:t>
    </dgm:pt>
    <dgm:pt modelId="{B38D8E84-9A73-490E-84A1-1F762BAA131E}" type="sibTrans" cxnId="{E6AA28A8-C19D-41F2-AFC1-9E7CA3734EB8}">
      <dgm:prSet/>
      <dgm:spPr/>
      <dgm:t>
        <a:bodyPr/>
        <a:lstStyle/>
        <a:p>
          <a:endParaRPr lang="es-MX"/>
        </a:p>
      </dgm:t>
    </dgm:pt>
    <dgm:pt modelId="{C93C6CB2-AD09-46BF-AE17-48C9D16B0512}">
      <dgm:prSet phldrT="[Texto]" custT="1"/>
      <dgm:spPr>
        <a:solidFill>
          <a:schemeClr val="bg1">
            <a:lumMod val="50000"/>
            <a:lumOff val="50000"/>
          </a:schemeClr>
        </a:solidFill>
      </dgm:spPr>
      <dgm:t>
        <a:bodyPr/>
        <a:lstStyle/>
        <a:p>
          <a:r>
            <a:rPr lang="es-MX" sz="1800" dirty="0" smtClean="0">
              <a:latin typeface="Arial" panose="020B0604020202020204" pitchFamily="34" charset="0"/>
              <a:cs typeface="Arial" panose="020B0604020202020204" pitchFamily="34" charset="0"/>
            </a:rPr>
            <a:t>INTERÉS SUPERIOR DEL NIÑO</a:t>
          </a:r>
          <a:endParaRPr lang="es-MX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4E5C21-98EE-433B-BB64-EA0A14269855}" type="parTrans" cxnId="{03DEDEDE-342B-427C-8B3B-32C86DB4BE2B}">
      <dgm:prSet/>
      <dgm:spPr/>
      <dgm:t>
        <a:bodyPr/>
        <a:lstStyle/>
        <a:p>
          <a:endParaRPr lang="es-MX"/>
        </a:p>
      </dgm:t>
    </dgm:pt>
    <dgm:pt modelId="{71EA7BC9-4E6F-4426-A330-46558394566D}" type="sibTrans" cxnId="{03DEDEDE-342B-427C-8B3B-32C86DB4BE2B}">
      <dgm:prSet/>
      <dgm:spPr/>
      <dgm:t>
        <a:bodyPr/>
        <a:lstStyle/>
        <a:p>
          <a:endParaRPr lang="es-MX"/>
        </a:p>
      </dgm:t>
    </dgm:pt>
    <dgm:pt modelId="{8876D10B-FC83-4021-8010-C6BF32E0541C}">
      <dgm:prSet phldrT="[Texto]" custT="1"/>
      <dgm:spPr>
        <a:solidFill>
          <a:schemeClr val="bg1">
            <a:lumMod val="50000"/>
            <a:lumOff val="50000"/>
          </a:schemeClr>
        </a:solidFill>
      </dgm:spPr>
      <dgm:t>
        <a:bodyPr/>
        <a:lstStyle/>
        <a:p>
          <a:r>
            <a:rPr lang="es-MX" sz="1400" dirty="0" smtClean="0">
              <a:latin typeface="Arial" panose="020B0604020202020204" pitchFamily="34" charset="0"/>
              <a:cs typeface="Arial" panose="020B0604020202020204" pitchFamily="34" charset="0"/>
            </a:rPr>
            <a:t>NO DISCRIMINACIÓN</a:t>
          </a:r>
          <a:endParaRPr lang="es-MX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22CE76-4CCC-4557-A0B7-66481C1080A3}" type="parTrans" cxnId="{33DF8223-EACD-4846-81F7-314CF8392B6E}">
      <dgm:prSet/>
      <dgm:spPr/>
      <dgm:t>
        <a:bodyPr/>
        <a:lstStyle/>
        <a:p>
          <a:endParaRPr lang="es-MX"/>
        </a:p>
      </dgm:t>
    </dgm:pt>
    <dgm:pt modelId="{8F913E36-5F95-473E-8D0F-8BC6772582AD}" type="sibTrans" cxnId="{33DF8223-EACD-4846-81F7-314CF8392B6E}">
      <dgm:prSet/>
      <dgm:spPr/>
      <dgm:t>
        <a:bodyPr/>
        <a:lstStyle/>
        <a:p>
          <a:endParaRPr lang="es-MX"/>
        </a:p>
      </dgm:t>
    </dgm:pt>
    <dgm:pt modelId="{D2CBEF11-39C5-4608-BB8D-F1296963290D}" type="pres">
      <dgm:prSet presAssocID="{0DBD82D3-9378-4095-B740-56AE25AD8D9E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4763D37F-8CB3-4427-BD3F-7870659B846F}" type="pres">
      <dgm:prSet presAssocID="{0DBD82D3-9378-4095-B740-56AE25AD8D9E}" presName="triangle1" presStyleLbl="node1" presStyleIdx="0" presStyleCnt="4" custScaleX="136396" custLinFactNeighborX="231" custLinFactNeighborY="119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6322352-D2DA-4450-939E-475426FEA9B7}" type="pres">
      <dgm:prSet presAssocID="{0DBD82D3-9378-4095-B740-56AE25AD8D9E}" presName="triangle2" presStyleLbl="node1" presStyleIdx="1" presStyleCnt="4" custScaleX="140772" custLinFactNeighborX="-18675" custLinFactNeighborY="146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DB5DEA8-1BB6-4F07-ABF0-B61D4A538F73}" type="pres">
      <dgm:prSet presAssocID="{0DBD82D3-9378-4095-B740-56AE25AD8D9E}" presName="triangle3" presStyleLbl="node1" presStyleIdx="2" presStyleCnt="4" custScaleX="13639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2759DE9-F8C7-4605-9655-1C41E1CF05F7}" type="pres">
      <dgm:prSet presAssocID="{0DBD82D3-9378-4095-B740-56AE25AD8D9E}" presName="triangle4" presStyleLbl="node1" presStyleIdx="3" presStyleCnt="4" custScaleX="133976" custLinFactNeighborX="18443" custLinFactNeighborY="193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E6AA28A8-C19D-41F2-AFC1-9E7CA3734EB8}" srcId="{0DBD82D3-9378-4095-B740-56AE25AD8D9E}" destId="{6672FEEA-4BA1-45E1-8A15-88AFD36EAEA6}" srcOrd="1" destOrd="0" parTransId="{E7FC09E7-F828-4039-975F-768BBB90255E}" sibTransId="{B38D8E84-9A73-490E-84A1-1F762BAA131E}"/>
    <dgm:cxn modelId="{8C2D35E4-E9E9-4AC6-983B-21B28076005E}" type="presOf" srcId="{C93C6CB2-AD09-46BF-AE17-48C9D16B0512}" destId="{2DB5DEA8-1BB6-4F07-ABF0-B61D4A538F73}" srcOrd="0" destOrd="0" presId="urn:microsoft.com/office/officeart/2005/8/layout/pyramid4"/>
    <dgm:cxn modelId="{33DF8223-EACD-4846-81F7-314CF8392B6E}" srcId="{0DBD82D3-9378-4095-B740-56AE25AD8D9E}" destId="{8876D10B-FC83-4021-8010-C6BF32E0541C}" srcOrd="3" destOrd="0" parTransId="{5922CE76-4CCC-4557-A0B7-66481C1080A3}" sibTransId="{8F913E36-5F95-473E-8D0F-8BC6772582AD}"/>
    <dgm:cxn modelId="{6CCE5486-AF66-4566-AF86-F237D88CFC55}" srcId="{0DBD82D3-9378-4095-B740-56AE25AD8D9E}" destId="{897D18BE-6888-4CAD-83BC-6A7557205999}" srcOrd="0" destOrd="0" parTransId="{FD3C54EE-8E3B-4750-85AC-B1612E1BA190}" sibTransId="{23EFF5B9-EF70-45CC-AE4E-D56F4A8D5503}"/>
    <dgm:cxn modelId="{B3251D1C-46B3-4857-B8DD-41E05C1BA4A4}" type="presOf" srcId="{897D18BE-6888-4CAD-83BC-6A7557205999}" destId="{4763D37F-8CB3-4427-BD3F-7870659B846F}" srcOrd="0" destOrd="0" presId="urn:microsoft.com/office/officeart/2005/8/layout/pyramid4"/>
    <dgm:cxn modelId="{7397C77A-10C6-4DF5-BFCC-CA8E388C9E1F}" type="presOf" srcId="{8876D10B-FC83-4021-8010-C6BF32E0541C}" destId="{92759DE9-F8C7-4605-9655-1C41E1CF05F7}" srcOrd="0" destOrd="0" presId="urn:microsoft.com/office/officeart/2005/8/layout/pyramid4"/>
    <dgm:cxn modelId="{B3F8C3AF-3D13-4CCD-AAE9-851AB66D02AA}" type="presOf" srcId="{0DBD82D3-9378-4095-B740-56AE25AD8D9E}" destId="{D2CBEF11-39C5-4608-BB8D-F1296963290D}" srcOrd="0" destOrd="0" presId="urn:microsoft.com/office/officeart/2005/8/layout/pyramid4"/>
    <dgm:cxn modelId="{03DEDEDE-342B-427C-8B3B-32C86DB4BE2B}" srcId="{0DBD82D3-9378-4095-B740-56AE25AD8D9E}" destId="{C93C6CB2-AD09-46BF-AE17-48C9D16B0512}" srcOrd="2" destOrd="0" parTransId="{924E5C21-98EE-433B-BB64-EA0A14269855}" sibTransId="{71EA7BC9-4E6F-4426-A330-46558394566D}"/>
    <dgm:cxn modelId="{B7EA4059-C083-4A7D-87EE-29EF89204A5C}" type="presOf" srcId="{6672FEEA-4BA1-45E1-8A15-88AFD36EAEA6}" destId="{E6322352-D2DA-4450-939E-475426FEA9B7}" srcOrd="0" destOrd="0" presId="urn:microsoft.com/office/officeart/2005/8/layout/pyramid4"/>
    <dgm:cxn modelId="{80411FA9-C6A8-4DB8-BF3B-BD9EFC07AC8B}" type="presParOf" srcId="{D2CBEF11-39C5-4608-BB8D-F1296963290D}" destId="{4763D37F-8CB3-4427-BD3F-7870659B846F}" srcOrd="0" destOrd="0" presId="urn:microsoft.com/office/officeart/2005/8/layout/pyramid4"/>
    <dgm:cxn modelId="{59CF604D-B1EB-40C2-85EC-489682E59017}" type="presParOf" srcId="{D2CBEF11-39C5-4608-BB8D-F1296963290D}" destId="{E6322352-D2DA-4450-939E-475426FEA9B7}" srcOrd="1" destOrd="0" presId="urn:microsoft.com/office/officeart/2005/8/layout/pyramid4"/>
    <dgm:cxn modelId="{59AB3D81-CA1F-4461-95F3-90AB338DF746}" type="presParOf" srcId="{D2CBEF11-39C5-4608-BB8D-F1296963290D}" destId="{2DB5DEA8-1BB6-4F07-ABF0-B61D4A538F73}" srcOrd="2" destOrd="0" presId="urn:microsoft.com/office/officeart/2005/8/layout/pyramid4"/>
    <dgm:cxn modelId="{49F7C1F0-1CC5-4502-BC96-4D05CF48D1F2}" type="presParOf" srcId="{D2CBEF11-39C5-4608-BB8D-F1296963290D}" destId="{92759DE9-F8C7-4605-9655-1C41E1CF05F7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63D37F-8CB3-4427-BD3F-7870659B846F}">
      <dsp:nvSpPr>
        <dsp:cNvPr id="0" name=""/>
        <dsp:cNvSpPr/>
      </dsp:nvSpPr>
      <dsp:spPr>
        <a:xfrm>
          <a:off x="2511496" y="30142"/>
          <a:ext cx="3437561" cy="2520280"/>
        </a:xfrm>
        <a:prstGeom prst="triangle">
          <a:avLst/>
        </a:prstGeom>
        <a:solidFill>
          <a:schemeClr val="bg1">
            <a:lumMod val="50000"/>
            <a:lumOff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PARTICIPACIÓ</a:t>
          </a:r>
          <a:r>
            <a:rPr lang="es-MX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N </a:t>
          </a:r>
          <a:r>
            <a:rPr lang="es-MX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INFANTIL</a:t>
          </a:r>
          <a:endParaRPr lang="es-MX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70886" y="1290282"/>
        <a:ext cx="1718781" cy="1260140"/>
      </dsp:txXfrm>
    </dsp:sp>
    <dsp:sp modelId="{E6322352-D2DA-4450-939E-475426FEA9B7}">
      <dsp:nvSpPr>
        <dsp:cNvPr id="0" name=""/>
        <dsp:cNvSpPr/>
      </dsp:nvSpPr>
      <dsp:spPr>
        <a:xfrm>
          <a:off x="719728" y="2520280"/>
          <a:ext cx="3547848" cy="2520280"/>
        </a:xfrm>
        <a:prstGeom prst="triangle">
          <a:avLst/>
        </a:prstGeom>
        <a:solidFill>
          <a:schemeClr val="bg1">
            <a:lumMod val="50000"/>
            <a:lumOff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SUPERVIVENCIA Y DESARROLLO</a:t>
          </a:r>
          <a:endParaRPr lang="es-MX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06690" y="3780420"/>
        <a:ext cx="1773924" cy="1260140"/>
      </dsp:txXfrm>
    </dsp:sp>
    <dsp:sp modelId="{2DB5DEA8-1BB6-4F07-ABF0-B61D4A538F73}">
      <dsp:nvSpPr>
        <dsp:cNvPr id="0" name=""/>
        <dsp:cNvSpPr/>
      </dsp:nvSpPr>
      <dsp:spPr>
        <a:xfrm rot="10800000">
          <a:off x="2505675" y="2520280"/>
          <a:ext cx="3437561" cy="2520280"/>
        </a:xfrm>
        <a:prstGeom prst="triangle">
          <a:avLst/>
        </a:prstGeom>
        <a:solidFill>
          <a:schemeClr val="bg1">
            <a:lumMod val="50000"/>
            <a:lumOff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INTERÉS SUPERIOR DEL NIÑO</a:t>
          </a:r>
          <a:endParaRPr lang="es-MX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3365065" y="2520280"/>
        <a:ext cx="1718781" cy="1260140"/>
      </dsp:txXfrm>
    </dsp:sp>
    <dsp:sp modelId="{92759DE9-F8C7-4605-9655-1C41E1CF05F7}">
      <dsp:nvSpPr>
        <dsp:cNvPr id="0" name=""/>
        <dsp:cNvSpPr/>
      </dsp:nvSpPr>
      <dsp:spPr>
        <a:xfrm>
          <a:off x="4261125" y="2520280"/>
          <a:ext cx="3376570" cy="2520280"/>
        </a:xfrm>
        <a:prstGeom prst="triangle">
          <a:avLst/>
        </a:prstGeom>
        <a:solidFill>
          <a:schemeClr val="bg1">
            <a:lumMod val="50000"/>
            <a:lumOff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NO DISCRIMINACIÓN</a:t>
          </a:r>
          <a:endParaRPr lang="es-MX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05268" y="3780420"/>
        <a:ext cx="1688285" cy="12601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977A14-CDDC-4807-9344-9EF723839F12}" type="datetimeFigureOut">
              <a:rPr lang="es-MX" smtClean="0"/>
              <a:t>08/03/2018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51A0C-0F54-462B-8DEF-718D04234C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71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23EC5-23E9-6644-B7D0-DBF4E7118E7C}" type="slidenum">
              <a:rPr lang="es-ES_tradnl" smtClean="0"/>
              <a:t>17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1003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3C04A-E4EE-41FE-8E0B-544396DD6193}" type="datetimeFigureOut">
              <a:rPr lang="es-MX" smtClean="0"/>
              <a:t>08/03/2018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F2BA1-512E-464F-9B78-46671D8101D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9879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3C04A-E4EE-41FE-8E0B-544396DD6193}" type="datetimeFigureOut">
              <a:rPr lang="es-MX" smtClean="0"/>
              <a:t>08/03/2018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F2BA1-512E-464F-9B78-46671D8101D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4548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3C04A-E4EE-41FE-8E0B-544396DD6193}" type="datetimeFigureOut">
              <a:rPr lang="es-MX" smtClean="0"/>
              <a:t>08/03/2018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F2BA1-512E-464F-9B78-46671D8101D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096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223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544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3C04A-E4EE-41FE-8E0B-544396DD6193}" type="datetimeFigureOut">
              <a:rPr lang="es-MX" smtClean="0"/>
              <a:t>08/03/2018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F2BA1-512E-464F-9B78-46671D8101D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91012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3C04A-E4EE-41FE-8E0B-544396DD6193}" type="datetimeFigureOut">
              <a:rPr lang="es-MX" smtClean="0"/>
              <a:t>08/03/2018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F2BA1-512E-464F-9B78-46671D8101D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2726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3C04A-E4EE-41FE-8E0B-544396DD6193}" type="datetimeFigureOut">
              <a:rPr lang="es-MX" smtClean="0"/>
              <a:t>08/03/2018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F2BA1-512E-464F-9B78-46671D8101D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6610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3C04A-E4EE-41FE-8E0B-544396DD6193}" type="datetimeFigureOut">
              <a:rPr lang="es-MX" smtClean="0"/>
              <a:t>08/03/2018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F2BA1-512E-464F-9B78-46671D8101D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0861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3C04A-E4EE-41FE-8E0B-544396DD6193}" type="datetimeFigureOut">
              <a:rPr lang="es-MX" smtClean="0"/>
              <a:t>08/03/2018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F2BA1-512E-464F-9B78-46671D8101D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2175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3C04A-E4EE-41FE-8E0B-544396DD6193}" type="datetimeFigureOut">
              <a:rPr lang="es-MX" smtClean="0"/>
              <a:t>08/03/2018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F2BA1-512E-464F-9B78-46671D8101D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288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3C04A-E4EE-41FE-8E0B-544396DD6193}" type="datetimeFigureOut">
              <a:rPr lang="es-MX" smtClean="0"/>
              <a:t>08/03/2018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F2BA1-512E-464F-9B78-46671D8101D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5951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3C04A-E4EE-41FE-8E0B-544396DD6193}" type="datetimeFigureOut">
              <a:rPr lang="es-MX" smtClean="0"/>
              <a:t>08/03/2018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F2BA1-512E-464F-9B78-46671D8101D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6703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3C04A-E4EE-41FE-8E0B-544396DD6193}" type="datetimeFigureOut">
              <a:rPr lang="es-MX" smtClean="0"/>
              <a:t>08/03/2018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F2BA1-512E-464F-9B78-46671D8101D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43835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70786" y="476672"/>
            <a:ext cx="7772400" cy="1368152"/>
          </a:xfrm>
        </p:spPr>
        <p:txBody>
          <a:bodyPr>
            <a:noAutofit/>
          </a:bodyPr>
          <a:lstStyle/>
          <a:p>
            <a:r>
              <a:rPr lang="es-MX" sz="3200" dirty="0"/>
              <a:t/>
            </a:r>
            <a:br>
              <a:rPr lang="es-MX" sz="3200" dirty="0"/>
            </a:br>
            <a:r>
              <a:rPr lang="es-MX" sz="3200" dirty="0" smtClean="0"/>
              <a:t/>
            </a:r>
            <a:br>
              <a:rPr lang="es-MX" sz="3200" dirty="0" smtClean="0"/>
            </a:br>
            <a:r>
              <a:rPr lang="es-MX" sz="3200" dirty="0"/>
              <a:t/>
            </a:r>
            <a:br>
              <a:rPr lang="es-MX" sz="3200" dirty="0"/>
            </a:br>
            <a:r>
              <a:rPr lang="es-MX" sz="3200" dirty="0" smtClean="0"/>
              <a:t/>
            </a:r>
            <a:br>
              <a:rPr lang="es-MX" sz="3200" dirty="0" smtClean="0"/>
            </a:br>
            <a:r>
              <a:rPr lang="es-MX" sz="3200" dirty="0"/>
              <a:t/>
            </a:r>
            <a:br>
              <a:rPr lang="es-MX" sz="3200" dirty="0"/>
            </a:br>
            <a:r>
              <a:rPr lang="es-MX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La Participación efectiva de niñas, niños y adolescentes</a:t>
            </a:r>
            <a:r>
              <a:rPr lang="es-MX" sz="3200" dirty="0" smtClean="0"/>
              <a:t/>
            </a:r>
            <a:br>
              <a:rPr lang="es-MX" sz="3200" dirty="0" smtClean="0"/>
            </a:br>
            <a:r>
              <a:rPr lang="es-MX" sz="3200" dirty="0"/>
              <a:t/>
            </a:r>
            <a:br>
              <a:rPr lang="es-MX" sz="3200" dirty="0"/>
            </a:b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SISTEMA NACIONAL DE PROTECCIÓN INTEGRAL DE NIÑAS, NIÑOS Y ADOLESCENTES</a:t>
            </a:r>
            <a:b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SIPINNA</a:t>
            </a:r>
            <a:endParaRPr lang="es-MX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15616" y="4365104"/>
            <a:ext cx="7912968" cy="1080120"/>
          </a:xfrm>
        </p:spPr>
        <p:txBody>
          <a:bodyPr>
            <a:noAutofit/>
          </a:bodyPr>
          <a:lstStyle/>
          <a:p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Encuentro de Experiencias de Educación Incluyente: hacia una educación antidiscriminatoria</a:t>
            </a:r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s-ES_tradnl" sz="1400" b="1" cap="small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y 9 de marzo de 2018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Pátzcuaro, Michoacán.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700" dirty="0"/>
          </a:p>
        </p:txBody>
      </p:sp>
      <p:pic>
        <p:nvPicPr>
          <p:cNvPr id="4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805264"/>
            <a:ext cx="7227570" cy="84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10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122" name="Picture 2" descr="Resultado de imagen para GUIAS DE PARTICIPACIÓN SIPINNA 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" y="35023"/>
            <a:ext cx="9137983" cy="671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73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para GUIAS DE PARTICIPACIÓN SIPINNA 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6632"/>
            <a:ext cx="4608512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6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7172" name="Picture 4" descr="Resultado de imagen para opinna juguemos en las cal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27" y="0"/>
            <a:ext cx="9036496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629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sultado de imagen para opinna reconstrucc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71296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003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itorres\Downloads\facebook_15205351455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6632"/>
            <a:ext cx="6957392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245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NSTITUCIONALIDAD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45231" y="1412776"/>
            <a:ext cx="8208912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Para que el mecanismo sea permanente, sistemático y sostenible se requiere que forme parte de las Secretarías Estatales 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Implica  diseño adecuado y adaptado a cada entidad, respaldado por acuerdo del Sistema Local para el uso de los mecanismos de 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articipación</a:t>
            </a: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104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Comisiones que implementarán mecanismos de participación NNA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Grupo Interinstitucional para la Prevención del Embarazo Adolescente (GIPEA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/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Justicia para Adolescentes</a:t>
            </a:r>
          </a:p>
          <a:p>
            <a:pPr algn="just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Comisión para poner Fin a toda forma de Violencia contra las Niñas, Niños y Adolescentes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Trabajo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interinstitucional sobre presupuesto y evaluación (GTIPE).</a:t>
            </a:r>
          </a:p>
        </p:txBody>
      </p:sp>
    </p:spTree>
    <p:extLst>
      <p:ext uri="{BB962C8B-B14F-4D97-AF65-F5344CB8AC3E}">
        <p14:creationId xmlns:p14="http://schemas.microsoft.com/office/powerpoint/2010/main" val="2170355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1593912" y="312270"/>
            <a:ext cx="6172200" cy="114300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¿Qué hacemos con la información que nos dicen NNA?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675252" y="1455270"/>
            <a:ext cx="8117532" cy="460851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Con los mecanismos adecuados, nos brindan información y soluciones útiles para convertirlas en acciones: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863588" y="3635497"/>
            <a:ext cx="7632848" cy="51921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bg1"/>
                </a:solidFill>
                <a:latin typeface="Soberana Sans" pitchFamily="50" charset="0"/>
                <a:cs typeface="Arial" panose="020B0604020202020204" pitchFamily="34" charset="0"/>
              </a:rPr>
              <a:t> </a:t>
            </a:r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Articular o crear iniciativas para políticas públicas</a:t>
            </a:r>
            <a:endParaRPr lang="es-MX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899592" y="5013176"/>
            <a:ext cx="7488832" cy="51921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bg1"/>
                </a:solidFill>
                <a:latin typeface="Soberana Sans" pitchFamily="50" charset="0"/>
                <a:cs typeface="Arial" panose="020B0604020202020204" pitchFamily="34" charset="0"/>
              </a:rPr>
              <a:t> </a:t>
            </a:r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Incluir sus ideas en planes y programas</a:t>
            </a:r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899592" y="4357290"/>
            <a:ext cx="7560840" cy="51921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>
                <a:solidFill>
                  <a:schemeClr val="bg1"/>
                </a:solidFill>
                <a:latin typeface="Soberana Sans" pitchFamily="50" charset="0"/>
                <a:cs typeface="Arial" panose="020B0604020202020204" pitchFamily="34" charset="0"/>
              </a:rPr>
              <a:t> </a:t>
            </a:r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Priorizar y dar celeridad a acciones previamente contempladas</a:t>
            </a:r>
            <a:endParaRPr lang="es-MX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899592" y="5699837"/>
            <a:ext cx="7488832" cy="51921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itchFamily="50" charset="0"/>
                <a:cs typeface="Arial" panose="020B0604020202020204" pitchFamily="34" charset="0"/>
              </a:rPr>
              <a:t> </a:t>
            </a:r>
            <a:r>
              <a:rPr lang="es-MX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Validar y  mejorar políticas públicas</a:t>
            </a:r>
            <a:endParaRPr lang="es-MX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98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OBSTÁCULOS EN LA TRANSICIÓN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pPr algn="just"/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Ausencia de diversificación de mecanismos y metodologías que garanticen 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Prácticas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adultocéntricas arraigadas</a:t>
            </a: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Procesos de participación sin incidencia</a:t>
            </a: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Alta resistencia hacia temas “amenazantes”</a:t>
            </a:r>
          </a:p>
          <a:p>
            <a:pPr marL="0" indent="0" algn="just">
              <a:buNone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36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s-MX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OBSTÁCULOS EN LA TRANSICIÓN</a:t>
            </a:r>
            <a:endParaRPr lang="es-MX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/>
          </a:bodyPr>
          <a:lstStyle/>
          <a:p>
            <a:pPr algn="just"/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Mecanismos sin devolución ni rendición</a:t>
            </a:r>
          </a:p>
          <a:p>
            <a:pPr marL="0" indent="0" algn="just">
              <a:buNone/>
            </a:pPr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ecanismos no adecuados a edad, nivel de madurez y etapas de desarrollo</a:t>
            </a:r>
          </a:p>
          <a:p>
            <a:pPr marL="0" indent="0" algn="just">
              <a:buNone/>
            </a:pPr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Planeaciones y ejecuciones no accesibles y sin enfoque intercultural</a:t>
            </a:r>
          </a:p>
          <a:p>
            <a:pPr marL="0" indent="0" algn="just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30255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PARTICIPACIÓN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92514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s-MX" sz="39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MX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roceso </a:t>
            </a:r>
            <a:r>
              <a:rPr lang="es-MX" sz="3900" dirty="0">
                <a:latin typeface="Arial" panose="020B0604020202020204" pitchFamily="34" charset="0"/>
                <a:cs typeface="Arial" panose="020B0604020202020204" pitchFamily="34" charset="0"/>
              </a:rPr>
              <a:t>permanente y continuo de expresión libre e intervención activa </a:t>
            </a:r>
            <a:endParaRPr lang="es-MX" sz="3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MX" sz="3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MX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Informados, opinan</a:t>
            </a:r>
          </a:p>
          <a:p>
            <a:pPr marL="0" indent="0" algn="just">
              <a:buNone/>
            </a:pPr>
            <a:endParaRPr lang="es-MX" sz="3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MX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Se les escucha </a:t>
            </a:r>
            <a:r>
              <a:rPr lang="es-MX" sz="3900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MX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toma </a:t>
            </a:r>
            <a:r>
              <a:rPr lang="es-MX" sz="3900" dirty="0">
                <a:latin typeface="Arial" panose="020B0604020202020204" pitchFamily="34" charset="0"/>
                <a:cs typeface="Arial" panose="020B0604020202020204" pitchFamily="34" charset="0"/>
              </a:rPr>
              <a:t>en cuenta en los asuntos que les impactan en cualquier  ámbito de su vida. </a:t>
            </a:r>
            <a:endParaRPr lang="es-MX" sz="3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Lineamientos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sobre la participación de Niñas, Niños y Adolescentes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7263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Gracias por su atención</a:t>
            </a:r>
            <a:endParaRPr lang="es-MX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445224"/>
            <a:ext cx="8568444" cy="830511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2286000" y="2813447"/>
            <a:ext cx="4572000" cy="236988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Joaquín Torres Acosta</a:t>
            </a:r>
          </a:p>
          <a:p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Subdirector de Factibilidad</a:t>
            </a:r>
          </a:p>
          <a:p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jitorres@segob.gob.mx</a:t>
            </a:r>
          </a:p>
          <a:p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52428100 Ext 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36561</a:t>
            </a:r>
          </a:p>
          <a:p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Infosipinna.org</a:t>
            </a:r>
            <a:endParaRPr lang="es-E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764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3600" dirty="0" smtClean="0"/>
              <a:t>DERECHOS RELACIONADOS CON LA PARTICIPACIÓN</a:t>
            </a:r>
            <a:endParaRPr lang="es-MX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sz="4000" dirty="0" smtClean="0"/>
              <a:t>A la libre expresión y ser escuchado</a:t>
            </a:r>
          </a:p>
          <a:p>
            <a:pPr marL="0" indent="0">
              <a:buNone/>
            </a:pPr>
            <a:r>
              <a:rPr lang="es-MX" sz="4000" dirty="0" smtClean="0"/>
              <a:t>A la libre información</a:t>
            </a:r>
          </a:p>
          <a:p>
            <a:pPr marL="0" indent="0">
              <a:buNone/>
            </a:pPr>
            <a:r>
              <a:rPr lang="es-MX" sz="4000" dirty="0" smtClean="0"/>
              <a:t>A la libertad de pensamiento de conciencia y religión</a:t>
            </a:r>
          </a:p>
          <a:p>
            <a:pPr marL="0" indent="0">
              <a:buNone/>
            </a:pPr>
            <a:r>
              <a:rPr lang="es-MX" sz="4000" dirty="0" smtClean="0"/>
              <a:t>A la libertad de asociación y libertad de reunión pacíficas</a:t>
            </a:r>
            <a:endParaRPr lang="es-MX" sz="4000" dirty="0"/>
          </a:p>
        </p:txBody>
      </p:sp>
    </p:spTree>
    <p:extLst>
      <p:ext uri="{BB962C8B-B14F-4D97-AF65-F5344CB8AC3E}">
        <p14:creationId xmlns:p14="http://schemas.microsoft.com/office/powerpoint/2010/main" val="2090793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Principios LGDNNA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6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280052"/>
              </p:ext>
            </p:extLst>
          </p:nvPr>
        </p:nvGraphicFramePr>
        <p:xfrm>
          <a:off x="420688" y="881336"/>
          <a:ext cx="836327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Rectángulo redondeado"/>
          <p:cNvSpPr/>
          <p:nvPr/>
        </p:nvSpPr>
        <p:spPr>
          <a:xfrm>
            <a:off x="1181944" y="5921896"/>
            <a:ext cx="6840760" cy="936104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000" dirty="0" smtClean="0">
                <a:solidFill>
                  <a:schemeClr val="tx1"/>
                </a:solidFill>
                <a:latin typeface="Soberana Sans" pitchFamily="50" charset="0"/>
              </a:rPr>
              <a:t>AUTONOMÍA PROGRESIVA</a:t>
            </a:r>
            <a:endParaRPr lang="es-MX" sz="4000" dirty="0">
              <a:solidFill>
                <a:schemeClr val="tx1"/>
              </a:solidFill>
              <a:latin typeface="Soberana Sans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88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PRÁCTICA GENERALIZADA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523925"/>
            <a:ext cx="8424936" cy="406531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s-MX" dirty="0"/>
          </a:p>
          <a:p>
            <a:pPr>
              <a:buFont typeface="Soberana Sans" pitchFamily="50" charset="0"/>
              <a:buChar char="x"/>
            </a:pPr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Parte de la escenografía</a:t>
            </a:r>
          </a:p>
          <a:p>
            <a:pPr>
              <a:buFont typeface="Soberana Sans" pitchFamily="50" charset="0"/>
              <a:buChar char="x"/>
            </a:pPr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Revictimización</a:t>
            </a:r>
          </a:p>
          <a:p>
            <a:pPr>
              <a:buFont typeface="Soberana Sans" pitchFamily="50" charset="0"/>
              <a:buChar char="x"/>
            </a:pPr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Sublimación</a:t>
            </a:r>
          </a:p>
          <a:p>
            <a:pPr>
              <a:buFont typeface="Soberana Sans" pitchFamily="50" charset="0"/>
              <a:buChar char="x"/>
            </a:pPr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Usar su imagen sin su autorización</a:t>
            </a:r>
          </a:p>
          <a:p>
            <a:pPr>
              <a:buFont typeface="Soberana Sans" pitchFamily="50" charset="0"/>
              <a:buChar char="x"/>
            </a:pPr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Exponer sus datos </a:t>
            </a:r>
            <a:r>
              <a:rPr lang="es-MX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personales</a:t>
            </a:r>
          </a:p>
          <a:p>
            <a:pPr>
              <a:buFont typeface="Soberana Sans" pitchFamily="50" charset="0"/>
              <a:buChar char="x"/>
            </a:pPr>
            <a:r>
              <a:rPr lang="es-MX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Invisibilización de la participación adolescente</a:t>
            </a:r>
            <a:endParaRPr lang="es-MX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730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¿Qué hemos hecho?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Asesorar y sensibilizar a funcionarias y funcionarios sobre la perspectiva de DH NNA</a:t>
            </a:r>
          </a:p>
          <a:p>
            <a:pPr algn="just"/>
            <a:r>
              <a:rPr lang="es-MX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Incidencia en los procesos de participación de de niñas, niños y adolescentes en el Sistema Nacional</a:t>
            </a:r>
          </a:p>
          <a:p>
            <a:pPr algn="just"/>
            <a:r>
              <a:rPr lang="es-MX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Garantizar los procesos bajo los principios de la LGDNNA y la CDN, a nivel estatal y municipal</a:t>
            </a:r>
          </a:p>
        </p:txBody>
      </p:sp>
    </p:spTree>
    <p:extLst>
      <p:ext uri="{BB962C8B-B14F-4D97-AF65-F5344CB8AC3E}">
        <p14:creationId xmlns:p14="http://schemas.microsoft.com/office/powerpoint/2010/main" val="2890395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924944"/>
            <a:ext cx="8229600" cy="1143000"/>
          </a:xfrm>
        </p:spPr>
        <p:txBody>
          <a:bodyPr>
            <a:noAutofit/>
          </a:bodyPr>
          <a:lstStyle/>
          <a:p>
            <a:r>
              <a:rPr lang="es-MX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ALGUNAS EXPERIENCIAS DESDE LA SECRETARÍA EJECUTIVA DEL SIPINNA</a:t>
            </a:r>
            <a:endParaRPr lang="es-MX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071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Programa Nacional de Protección a Niñas Niños y Adolescentes</a:t>
            </a:r>
            <a:b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PRONAPINNA 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660753" y="1844824"/>
            <a:ext cx="7799678" cy="4608512"/>
            <a:chOff x="539552" y="2708920"/>
            <a:chExt cx="7704856" cy="3382865"/>
          </a:xfrm>
        </p:grpSpPr>
        <p:grpSp>
          <p:nvGrpSpPr>
            <p:cNvPr id="5" name="4 Grupo"/>
            <p:cNvGrpSpPr/>
            <p:nvPr/>
          </p:nvGrpSpPr>
          <p:grpSpPr>
            <a:xfrm>
              <a:off x="2971515" y="2708920"/>
              <a:ext cx="5272893" cy="3382865"/>
              <a:chOff x="2763959" y="3105677"/>
              <a:chExt cx="5272893" cy="3382865"/>
            </a:xfrm>
          </p:grpSpPr>
          <p:grpSp>
            <p:nvGrpSpPr>
              <p:cNvPr id="7" name="21 Grupo"/>
              <p:cNvGrpSpPr/>
              <p:nvPr/>
            </p:nvGrpSpPr>
            <p:grpSpPr>
              <a:xfrm>
                <a:off x="2763959" y="3105677"/>
                <a:ext cx="5272893" cy="1898978"/>
                <a:chOff x="3421899" y="4709262"/>
                <a:chExt cx="5154030" cy="1474603"/>
              </a:xfrm>
            </p:grpSpPr>
            <p:pic>
              <p:nvPicPr>
                <p:cNvPr id="13" name="Picture 3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9205"/>
                <a:stretch/>
              </p:blipFill>
              <p:spPr bwMode="auto">
                <a:xfrm>
                  <a:off x="3421899" y="4709262"/>
                  <a:ext cx="5154030" cy="147460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4" name="Rectángulo 13"/>
                <p:cNvSpPr/>
                <p:nvPr/>
              </p:nvSpPr>
              <p:spPr>
                <a:xfrm>
                  <a:off x="5413264" y="4724400"/>
                  <a:ext cx="3162665" cy="28679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defTabSz="457200"/>
                  <a:endParaRPr lang="es-ES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8" name="7 Rectángulo"/>
              <p:cNvSpPr/>
              <p:nvPr/>
            </p:nvSpPr>
            <p:spPr>
              <a:xfrm>
                <a:off x="4796977" y="3491056"/>
                <a:ext cx="2982202" cy="4744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es-MX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Talleres </a:t>
                </a:r>
                <a:r>
                  <a:rPr lang="es-MX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 consulta a </a:t>
                </a:r>
                <a:r>
                  <a:rPr lang="es-MX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NNA </a:t>
                </a:r>
              </a:p>
              <a:p>
                <a:pPr lvl="0" algn="ctr"/>
                <a:r>
                  <a:rPr lang="es-MX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s-MX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nivel regional </a:t>
                </a:r>
                <a:endParaRPr lang="es-MX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9" name="21 Grupo"/>
              <p:cNvGrpSpPr/>
              <p:nvPr/>
            </p:nvGrpSpPr>
            <p:grpSpPr>
              <a:xfrm>
                <a:off x="2763959" y="4589564"/>
                <a:ext cx="5239222" cy="1898978"/>
                <a:chOff x="3454811" y="4709262"/>
                <a:chExt cx="5121118" cy="1474603"/>
              </a:xfrm>
            </p:grpSpPr>
            <p:pic>
              <p:nvPicPr>
                <p:cNvPr id="11" name="Picture 3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9657"/>
                <a:stretch/>
              </p:blipFill>
              <p:spPr bwMode="auto">
                <a:xfrm>
                  <a:off x="3454811" y="4709262"/>
                  <a:ext cx="5121118" cy="147460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2" name="Rectángulo 13"/>
                <p:cNvSpPr/>
                <p:nvPr/>
              </p:nvSpPr>
              <p:spPr>
                <a:xfrm>
                  <a:off x="5413264" y="4724400"/>
                  <a:ext cx="3162665" cy="28679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defTabSz="457200"/>
                  <a:endParaRPr lang="es-ES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0" name="9 Rectángulo"/>
              <p:cNvSpPr/>
              <p:nvPr/>
            </p:nvSpPr>
            <p:spPr>
              <a:xfrm>
                <a:off x="4495141" y="4797152"/>
                <a:ext cx="3461235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s-MX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22 líneas de acción incorporadas </a:t>
                </a:r>
              </a:p>
              <a:p>
                <a:pPr lvl="0" algn="ctr"/>
                <a:r>
                  <a:rPr lang="es-MX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al PRONAPINNA  </a:t>
                </a:r>
                <a:endParaRPr lang="es-MX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445"/>
            <a:stretch/>
          </p:blipFill>
          <p:spPr bwMode="auto">
            <a:xfrm>
              <a:off x="539552" y="3150535"/>
              <a:ext cx="2275770" cy="18989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64814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653136"/>
            <a:ext cx="5172744" cy="1901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jitorres\AppData\Local\Microsoft\Windows\Temporary Internet Files\Content.Outlook\HGDSJXGK\tamau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374441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F:\Fotos participación en escuela secundaria 13032016\20160413_1209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88640"/>
            <a:ext cx="460851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8062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439</Words>
  <Application>Microsoft Office PowerPoint</Application>
  <PresentationFormat>Presentación en pantalla (4:3)</PresentationFormat>
  <Paragraphs>74</Paragraphs>
  <Slides>20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Tema de Office</vt:lpstr>
      <vt:lpstr>     La Participación efectiva de niñas, niños y adolescentes  SISTEMA NACIONAL DE PROTECCIÓN INTEGRAL DE NIÑAS, NIÑOS Y ADOLESCENTES SIPINNA</vt:lpstr>
      <vt:lpstr>PARTICIPACIÓN</vt:lpstr>
      <vt:lpstr>DERECHOS RELACIONADOS CON LA PARTICIPACIÓN</vt:lpstr>
      <vt:lpstr>Principios LGDNNA</vt:lpstr>
      <vt:lpstr>PRÁCTICA GENERALIZADA</vt:lpstr>
      <vt:lpstr>¿Qué hemos hecho?</vt:lpstr>
      <vt:lpstr>ALGUNAS EXPERIENCIAS DESDE LA SECRETARÍA EJECUTIVA DEL SIPINNA</vt:lpstr>
      <vt:lpstr>Programa Nacional de Protección a Niñas Niños y Adolescentes PRONAPINNA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INSTITUCIONALIDAD</vt:lpstr>
      <vt:lpstr>Comisiones que implementarán mecanismos de participación NNA</vt:lpstr>
      <vt:lpstr>Presentación de PowerPoint</vt:lpstr>
      <vt:lpstr>OBSTÁCULOS EN LA TRANSICIÓN</vt:lpstr>
      <vt:lpstr>OBSTÁCULOS EN LA TRANSICIÓN</vt:lpstr>
      <vt:lpstr>Gracias por su atención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Torres Acosta Joaquin Ivan</dc:creator>
  <cp:lastModifiedBy>Torres Acosta Joaquin Ivan</cp:lastModifiedBy>
  <cp:revision>36</cp:revision>
  <dcterms:created xsi:type="dcterms:W3CDTF">2018-03-06T16:42:33Z</dcterms:created>
  <dcterms:modified xsi:type="dcterms:W3CDTF">2018-03-08T21:15:13Z</dcterms:modified>
</cp:coreProperties>
</file>